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6" r:id="rId3"/>
    <p:sldId id="265" r:id="rId4"/>
    <p:sldId id="285" r:id="rId5"/>
    <p:sldId id="287" r:id="rId6"/>
    <p:sldId id="271" r:id="rId7"/>
    <p:sldId id="260" r:id="rId8"/>
    <p:sldId id="272" r:id="rId9"/>
    <p:sldId id="262" r:id="rId10"/>
    <p:sldId id="273" r:id="rId11"/>
    <p:sldId id="274" r:id="rId12"/>
    <p:sldId id="280" r:id="rId13"/>
    <p:sldId id="261"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EA9039E8-821A-434B-871B-91A168088DA3}" type="datetimeFigureOut">
              <a:rPr lang="en-US" smtClean="0"/>
              <a:pPr/>
              <a:t>11/8/2015</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948BDEE-0F2E-4FFC-BDAF-150419FAFF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039E8-821A-434B-871B-91A168088DA3}"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8BDEE-0F2E-4FFC-BDAF-150419FAFF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039E8-821A-434B-871B-91A168088DA3}"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8BDEE-0F2E-4FFC-BDAF-150419FAFF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039E8-821A-434B-871B-91A168088DA3}"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8BDEE-0F2E-4FFC-BDAF-150419FAFF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039E8-821A-434B-871B-91A168088DA3}"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8BDEE-0F2E-4FFC-BDAF-150419FAFF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9039E8-821A-434B-871B-91A168088DA3}"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8BDEE-0F2E-4FFC-BDAF-150419FAFF58}"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A9039E8-821A-434B-871B-91A168088DA3}"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8BDEE-0F2E-4FFC-BDAF-150419FAFF58}"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9039E8-821A-434B-871B-91A168088DA3}" type="datetimeFigureOut">
              <a:rPr lang="en-US" smtClean="0"/>
              <a:pPr/>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8BDEE-0F2E-4FFC-BDAF-150419FAFF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039E8-821A-434B-871B-91A168088DA3}" type="datetimeFigureOut">
              <a:rPr lang="en-US" smtClean="0"/>
              <a:pPr/>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8BDEE-0F2E-4FFC-BDAF-150419FAFF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EA9039E8-821A-434B-871B-91A168088DA3}" type="datetimeFigureOut">
              <a:rPr lang="en-US" smtClean="0"/>
              <a:pPr/>
              <a:t>11/8/2015</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C948BDEE-0F2E-4FFC-BDAF-150419FAFF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EA9039E8-821A-434B-871B-91A168088DA3}" type="datetimeFigureOut">
              <a:rPr lang="en-US" smtClean="0"/>
              <a:pPr/>
              <a:t>11/8/2015</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C948BDEE-0F2E-4FFC-BDAF-150419FAFF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EA9039E8-821A-434B-871B-91A168088DA3}" type="datetimeFigureOut">
              <a:rPr lang="en-US" smtClean="0"/>
              <a:pPr/>
              <a:t>11/8/2015</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948BDEE-0F2E-4FFC-BDAF-150419FAFF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s://www.youtube.com/watch?v=0XwjIruMI94"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youtube.com/watch?v=0XwjIruMI94" TargetMode="External"/><Relationship Id="rId3" Type="http://schemas.openxmlformats.org/officeDocument/2006/relationships/hyperlink" Target="http://www.koob.ru/piaget/" TargetMode="External"/><Relationship Id="rId7" Type="http://schemas.openxmlformats.org/officeDocument/2006/relationships/hyperlink" Target="http://webspace.ship.edu/cgboer/piaget.html" TargetMode="Externa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hyperlink" Target="http://psychology.filolingvia.com/publ/problema_rechi_i_myshlenija_rebenka_v_uchenii_zh_piazhe/29-1-0-695" TargetMode="External"/><Relationship Id="rId5" Type="http://schemas.openxmlformats.org/officeDocument/2006/relationships/hyperlink" Target="http://www.setgel.mn/?p=849" TargetMode="External"/><Relationship Id="rId4" Type="http://schemas.openxmlformats.org/officeDocument/2006/relationships/hyperlink" Target="https://ru.wikipedi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82618"/>
          </a:xfrm>
        </p:spPr>
        <p:txBody>
          <a:bodyPr>
            <a:normAutofit/>
          </a:bodyPr>
          <a:lstStyle/>
          <a:p>
            <a:r>
              <a:rPr lang="mn-MN" sz="3200" b="1" dirty="0" smtClean="0">
                <a:latin typeface="Arial" pitchFamily="34" charset="0"/>
                <a:cs typeface="Arial" pitchFamily="34" charset="0"/>
              </a:rPr>
              <a:t>Хөрвөх 2 жилийн 2-2</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1143000" y="1752600"/>
            <a:ext cx="6781800" cy="4419600"/>
          </a:xfrm>
        </p:spPr>
        <p:txBody>
          <a:bodyPr>
            <a:normAutofit/>
          </a:bodyPr>
          <a:lstStyle/>
          <a:p>
            <a:pPr marL="0" indent="0" algn="ctr">
              <a:buNone/>
            </a:pPr>
            <a:r>
              <a:rPr lang="mn-MN" sz="3200" b="1" i="1" dirty="0" smtClean="0">
                <a:latin typeface="Arial" pitchFamily="34" charset="0"/>
                <a:cs typeface="Arial" pitchFamily="34" charset="0"/>
              </a:rPr>
              <a:t>Гүйцэтгэсэн:</a:t>
            </a:r>
          </a:p>
          <a:p>
            <a:pPr marL="0" indent="0">
              <a:buNone/>
            </a:pPr>
            <a:r>
              <a:rPr lang="mn-MN" sz="3200" dirty="0" smtClean="0">
                <a:latin typeface="Arial" pitchFamily="34" charset="0"/>
                <a:cs typeface="Arial" pitchFamily="34" charset="0"/>
              </a:rPr>
              <a:t>Багийн ахлагч: Б.Гантуяа</a:t>
            </a:r>
          </a:p>
          <a:p>
            <a:pPr marL="0" indent="0">
              <a:buNone/>
            </a:pPr>
            <a:r>
              <a:rPr lang="mn-MN" sz="3200" dirty="0" smtClean="0">
                <a:latin typeface="Arial" pitchFamily="34" charset="0"/>
                <a:cs typeface="Arial" pitchFamily="34" charset="0"/>
              </a:rPr>
              <a:t>Гишүүд: О.Баянжаргал</a:t>
            </a:r>
          </a:p>
          <a:p>
            <a:pPr marL="0" indent="0">
              <a:buNone/>
            </a:pPr>
            <a:r>
              <a:rPr lang="mn-MN" sz="3200" dirty="0" smtClean="0">
                <a:latin typeface="Arial" pitchFamily="34" charset="0"/>
                <a:cs typeface="Arial" pitchFamily="34" charset="0"/>
              </a:rPr>
              <a:t>		И.Мөнхзул</a:t>
            </a:r>
          </a:p>
          <a:p>
            <a:pPr marL="0" indent="0">
              <a:buNone/>
            </a:pPr>
            <a:r>
              <a:rPr lang="mn-MN" sz="3200" dirty="0" smtClean="0">
                <a:latin typeface="Arial" pitchFamily="34" charset="0"/>
                <a:cs typeface="Arial" pitchFamily="34" charset="0"/>
              </a:rPr>
              <a:t>		Д.Ариунтуяа</a:t>
            </a:r>
          </a:p>
          <a:p>
            <a:pPr marL="0" indent="0">
              <a:buNone/>
            </a:pPr>
            <a:r>
              <a:rPr lang="mn-MN" sz="3200" dirty="0" smtClean="0">
                <a:latin typeface="Arial" pitchFamily="34" charset="0"/>
                <a:cs typeface="Arial" pitchFamily="34" charset="0"/>
              </a:rPr>
              <a:t>		Б.Даваацэрэн</a:t>
            </a:r>
          </a:p>
          <a:p>
            <a:pPr marL="0" indent="0">
              <a:buNone/>
            </a:pPr>
            <a:r>
              <a:rPr lang="mn-MN" sz="3200" dirty="0" smtClean="0">
                <a:latin typeface="Arial" pitchFamily="34" charset="0"/>
                <a:cs typeface="Arial" pitchFamily="34" charset="0"/>
              </a:rPr>
              <a:t>		С.Оюун-Эрдэнэ</a:t>
            </a:r>
          </a:p>
        </p:txBody>
      </p:sp>
    </p:spTree>
    <p:custDataLst>
      <p:tags r:id="rId1"/>
    </p:custDataLst>
    <p:extLst>
      <p:ext uri="{BB962C8B-B14F-4D97-AF65-F5344CB8AC3E}">
        <p14:creationId xmlns:p14="http://schemas.microsoft.com/office/powerpoint/2010/main" xmlns="" val="684911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17582"/>
            <a:ext cx="3581400" cy="4364018"/>
          </a:xfrm>
        </p:spPr>
        <p:txBody>
          <a:bodyPr>
            <a:normAutofit/>
          </a:bodyPr>
          <a:lstStyle/>
          <a:p>
            <a:r>
              <a:rPr lang="mn-MN" sz="4000" dirty="0" smtClean="0">
                <a:latin typeface="Arial" pitchFamily="34" charset="0"/>
                <a:cs typeface="Arial" pitchFamily="34" charset="0"/>
              </a:rPr>
              <a:t>Түүний бүтээлүүдээс</a:t>
            </a:r>
            <a:endParaRPr lang="en-US" sz="4000" dirty="0">
              <a:latin typeface="Arial" pitchFamily="34" charset="0"/>
              <a:cs typeface="Arial" pitchFamily="34" charset="0"/>
            </a:endParaRPr>
          </a:p>
        </p:txBody>
      </p:sp>
      <p:pic>
        <p:nvPicPr>
          <p:cNvPr id="5122" name="Picture 2" descr="C:\Users\Ganaa\Documents\ХЭЛ ЯРИА\images (4).jp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4114800" y="609600"/>
            <a:ext cx="4191000" cy="5638800"/>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2682690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Ganaa\Documents\ХЭЛ ЯРИА\rech_i_mishlenie_rebenk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38200" y="852488"/>
            <a:ext cx="2133600" cy="322173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Content Placeholder 3" descr="C:\Users\Ganaa\Documents\ХЭЛ ЯРИА\genesis_logical_structures.jpg"/>
          <p:cNvPicPr>
            <a:picLocks noGrp="1" noChangeAspect="1" noChangeArrowheads="1"/>
          </p:cNvPicPr>
          <p:nvPr>
            <p:ph idx="1"/>
          </p:nvPr>
        </p:nvPicPr>
        <p:blipFill>
          <a:blip r:embed="rId4">
            <a:extLst>
              <a:ext uri="{28A0092B-C50C-407E-A947-70E740481C1C}">
                <a14:useLocalDpi xmlns:a14="http://schemas.microsoft.com/office/drawing/2010/main" xmlns="" val="0"/>
              </a:ext>
            </a:extLst>
          </a:blip>
          <a:srcRect/>
          <a:stretch>
            <a:fillRect/>
          </a:stretch>
        </p:blipFill>
        <p:spPr bwMode="auto">
          <a:xfrm>
            <a:off x="3048000" y="1981200"/>
            <a:ext cx="2543314" cy="35814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C:\Users\Ganaa\Documents\ХЭЛ ЯРИА\psychology_intellect2.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019800" y="852488"/>
            <a:ext cx="2133600" cy="356711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914400" y="4572000"/>
            <a:ext cx="1905000" cy="369332"/>
          </a:xfrm>
          <a:prstGeom prst="rect">
            <a:avLst/>
          </a:prstGeom>
          <a:noFill/>
        </p:spPr>
        <p:txBody>
          <a:bodyPr wrap="square" rtlCol="0">
            <a:spAutoFit/>
          </a:bodyPr>
          <a:lstStyle/>
          <a:p>
            <a:r>
              <a:rPr lang="mn-MN" dirty="0" smtClean="0">
                <a:latin typeface="Arial" pitchFamily="34" charset="0"/>
                <a:cs typeface="Arial" pitchFamily="34" charset="0"/>
              </a:rPr>
              <a:t>Зураг 1</a:t>
            </a:r>
            <a:endParaRPr lang="en-US" dirty="0">
              <a:latin typeface="Arial" pitchFamily="34" charset="0"/>
              <a:cs typeface="Arial" pitchFamily="34" charset="0"/>
            </a:endParaRPr>
          </a:p>
        </p:txBody>
      </p:sp>
      <p:sp>
        <p:nvSpPr>
          <p:cNvPr id="5" name="Rectangle 4"/>
          <p:cNvSpPr/>
          <p:nvPr/>
        </p:nvSpPr>
        <p:spPr>
          <a:xfrm>
            <a:off x="3308193" y="5715000"/>
            <a:ext cx="1034899" cy="369332"/>
          </a:xfrm>
          <a:prstGeom prst="rect">
            <a:avLst/>
          </a:prstGeom>
        </p:spPr>
        <p:txBody>
          <a:bodyPr wrap="none">
            <a:spAutoFit/>
          </a:bodyPr>
          <a:lstStyle/>
          <a:p>
            <a:r>
              <a:rPr lang="mn-MN" dirty="0" smtClean="0">
                <a:latin typeface="Arial" pitchFamily="34" charset="0"/>
                <a:cs typeface="Arial" pitchFamily="34" charset="0"/>
              </a:rPr>
              <a:t>Зураг 2 </a:t>
            </a:r>
            <a:endParaRPr lang="en-US" dirty="0"/>
          </a:p>
        </p:txBody>
      </p:sp>
      <p:sp>
        <p:nvSpPr>
          <p:cNvPr id="6" name="Rectangle 5"/>
          <p:cNvSpPr/>
          <p:nvPr/>
        </p:nvSpPr>
        <p:spPr>
          <a:xfrm>
            <a:off x="6400800" y="4572000"/>
            <a:ext cx="970779" cy="369332"/>
          </a:xfrm>
          <a:prstGeom prst="rect">
            <a:avLst/>
          </a:prstGeom>
        </p:spPr>
        <p:txBody>
          <a:bodyPr wrap="none">
            <a:spAutoFit/>
          </a:bodyPr>
          <a:lstStyle/>
          <a:p>
            <a:r>
              <a:rPr lang="mn-MN" dirty="0">
                <a:latin typeface="Arial" pitchFamily="34" charset="0"/>
                <a:cs typeface="Arial" pitchFamily="34" charset="0"/>
              </a:rPr>
              <a:t>Зураг </a:t>
            </a:r>
            <a:r>
              <a:rPr lang="mn-MN" dirty="0" smtClean="0">
                <a:latin typeface="Arial" pitchFamily="34" charset="0"/>
                <a:cs typeface="Arial" pitchFamily="34" charset="0"/>
              </a:rPr>
              <a:t>3</a:t>
            </a:r>
            <a:endParaRPr lang="en-US" dirty="0"/>
          </a:p>
        </p:txBody>
      </p:sp>
    </p:spTree>
    <p:custDataLst>
      <p:tags r:id="rId1"/>
    </p:custDataLst>
    <p:extLst>
      <p:ext uri="{BB962C8B-B14F-4D97-AF65-F5344CB8AC3E}">
        <p14:creationId xmlns:p14="http://schemas.microsoft.com/office/powerpoint/2010/main" xmlns="" val="1580862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1" y="914400"/>
            <a:ext cx="3352800" cy="1447800"/>
          </a:xfrm>
        </p:spPr>
        <p:txBody>
          <a:bodyPr>
            <a:normAutofit fontScale="90000"/>
          </a:bodyPr>
          <a:lstStyle/>
          <a:p>
            <a:r>
              <a:rPr lang="mn-MN" sz="3200" dirty="0" smtClean="0">
                <a:latin typeface="Arial" pitchFamily="34" charset="0"/>
                <a:cs typeface="Arial" pitchFamily="34" charset="0"/>
              </a:rPr>
              <a:t>Ж.Пиажегийн хөшөө /Швейцарь/</a:t>
            </a:r>
            <a:endParaRPr lang="en-US" sz="3200" dirty="0">
              <a:latin typeface="Arial" pitchFamily="34" charset="0"/>
              <a:cs typeface="Arial" pitchFamily="34" charset="0"/>
            </a:endParaRPr>
          </a:p>
        </p:txBody>
      </p:sp>
      <p:pic>
        <p:nvPicPr>
          <p:cNvPr id="13314" name="Picture 2" descr="C:\Users\Ganaa\Documents\ХЭЛ ЯРИА\37m90u-9yl.jp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990601" y="762000"/>
            <a:ext cx="3673434" cy="2209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1219200" y="3276600"/>
            <a:ext cx="6629400" cy="2246769"/>
          </a:xfrm>
          <a:prstGeom prst="rect">
            <a:avLst/>
          </a:prstGeom>
        </p:spPr>
        <p:txBody>
          <a:bodyPr wrap="square">
            <a:spAutoFit/>
          </a:bodyPr>
          <a:lstStyle/>
          <a:p>
            <a:r>
              <a:rPr lang="mn-MN" sz="2000" b="1" dirty="0" smtClean="0">
                <a:latin typeface="Arial" pitchFamily="34" charset="0"/>
                <a:cs typeface="Arial" pitchFamily="34" charset="0"/>
              </a:rPr>
              <a:t>Ж.Пиажегийн тухай бүрэн баримтат киног уг линкээс үзнэ үү</a:t>
            </a:r>
            <a:r>
              <a:rPr lang="mn-MN" sz="2000" dirty="0" smtClean="0">
                <a:latin typeface="Arial" pitchFamily="34" charset="0"/>
                <a:cs typeface="Arial" pitchFamily="34" charset="0"/>
              </a:rPr>
              <a:t>.</a:t>
            </a:r>
            <a:br>
              <a:rPr lang="mn-MN" sz="2000" dirty="0" smtClean="0">
                <a:latin typeface="Arial" pitchFamily="34" charset="0"/>
                <a:cs typeface="Arial" pitchFamily="34" charset="0"/>
              </a:rPr>
            </a:br>
            <a:r>
              <a:rPr lang="en-US" sz="2000" dirty="0" smtClean="0">
                <a:latin typeface="Arial" pitchFamily="34" charset="0"/>
                <a:cs typeface="Arial" pitchFamily="34" charset="0"/>
                <a:hlinkClick r:id="rId4"/>
              </a:rPr>
              <a:t>https://www.youtube.com/watch?v=0XwjIruMI94</a:t>
            </a:r>
            <a:r>
              <a:rPr lang="mn-MN" sz="2000" dirty="0" smtClean="0">
                <a:latin typeface="Arial" pitchFamily="34" charset="0"/>
                <a:cs typeface="Arial" pitchFamily="34" charset="0"/>
              </a:rPr>
              <a:t/>
            </a:r>
            <a:br>
              <a:rPr lang="mn-MN" sz="2000" dirty="0" smtClean="0">
                <a:latin typeface="Arial" pitchFamily="34" charset="0"/>
                <a:cs typeface="Arial" pitchFamily="34" charset="0"/>
              </a:rPr>
            </a:br>
            <a:r>
              <a:rPr lang="mn-MN" sz="2000" dirty="0" smtClean="0">
                <a:latin typeface="Arial" pitchFamily="34" charset="0"/>
                <a:cs typeface="Arial" pitchFamily="34" charset="0"/>
              </a:rPr>
              <a:t>Уг киног 1977 онд Швейцарт авсан бөгөөд энэхүү кинонд түүний амьдрал, бүтээл, онол, туршилтын талаар харуулжээ. </a:t>
            </a:r>
            <a:br>
              <a:rPr lang="mn-MN" sz="2000" dirty="0" smtClean="0">
                <a:latin typeface="Arial" pitchFamily="34" charset="0"/>
                <a:cs typeface="Arial" pitchFamily="34" charset="0"/>
              </a:rPr>
            </a:br>
            <a:endParaRPr lang="en-US" sz="2000" dirty="0"/>
          </a:p>
        </p:txBody>
      </p:sp>
    </p:spTree>
    <p:custDataLst>
      <p:tags r:id="rId1"/>
    </p:custDataLst>
    <p:extLst>
      <p:ext uri="{BB962C8B-B14F-4D97-AF65-F5344CB8AC3E}">
        <p14:creationId xmlns:p14="http://schemas.microsoft.com/office/powerpoint/2010/main" xmlns="" val="1357734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1999"/>
            <a:ext cx="6965245" cy="304801"/>
          </a:xfrm>
        </p:spPr>
        <p:txBody>
          <a:bodyPr>
            <a:noAutofit/>
          </a:bodyPr>
          <a:lstStyle/>
          <a:p>
            <a:r>
              <a:rPr lang="mn-MN" sz="3200" dirty="0" smtClean="0">
                <a:latin typeface="Arial" pitchFamily="34" charset="0"/>
                <a:cs typeface="Arial" pitchFamily="34" charset="0"/>
              </a:rPr>
              <a:t>НОМ ЗҮЙ</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1143000" y="1295400"/>
            <a:ext cx="7010400" cy="4427669"/>
          </a:xfrm>
        </p:spPr>
        <p:txBody>
          <a:bodyPr>
            <a:normAutofit fontScale="70000" lnSpcReduction="20000"/>
          </a:bodyPr>
          <a:lstStyle/>
          <a:p>
            <a:pPr marL="514350" indent="-514350">
              <a:buAutoNum type="arabicPeriod"/>
            </a:pPr>
            <a:r>
              <a:rPr lang="mn-MN" sz="2800" dirty="0" smtClean="0">
                <a:latin typeface="Arial" pitchFamily="34" charset="0"/>
                <a:cs typeface="Arial" pitchFamily="34" charset="0"/>
              </a:rPr>
              <a:t>Доржжав Д. Сэтгэл зүйд өөрөө суралцах нь.-УБ., 2005 </a:t>
            </a:r>
            <a:r>
              <a:rPr lang="en-US" sz="2800" dirty="0" smtClean="0">
                <a:latin typeface="Arial" pitchFamily="34" charset="0"/>
                <a:cs typeface="Arial" pitchFamily="34" charset="0"/>
              </a:rPr>
              <a:t>37</a:t>
            </a:r>
            <a:r>
              <a:rPr lang="mn-MN" sz="2800" dirty="0" smtClean="0">
                <a:latin typeface="Arial" pitchFamily="34" charset="0"/>
                <a:cs typeface="Arial" pitchFamily="34" charset="0"/>
              </a:rPr>
              <a:t>7</a:t>
            </a:r>
            <a:r>
              <a:rPr lang="en-US" sz="2800" dirty="0" smtClean="0">
                <a:latin typeface="Arial" pitchFamily="34" charset="0"/>
                <a:cs typeface="Arial" pitchFamily="34" charset="0"/>
              </a:rPr>
              <a:t> </a:t>
            </a:r>
            <a:r>
              <a:rPr lang="mn-MN" sz="2800" dirty="0" smtClean="0">
                <a:latin typeface="Arial" pitchFamily="34" charset="0"/>
                <a:cs typeface="Arial" pitchFamily="34" charset="0"/>
              </a:rPr>
              <a:t>тал</a:t>
            </a:r>
          </a:p>
          <a:p>
            <a:pPr marL="514350" indent="-514350">
              <a:buAutoNum type="arabicPeriod"/>
            </a:pPr>
            <a:r>
              <a:rPr lang="mn-MN" sz="2800" dirty="0" smtClean="0">
                <a:latin typeface="Arial" pitchFamily="34" charset="0"/>
                <a:cs typeface="Arial" pitchFamily="34" charset="0"/>
              </a:rPr>
              <a:t>Пүрэвдорж  Ч. Багшлахуйн менежмент.-УБ., 2013</a:t>
            </a:r>
          </a:p>
          <a:p>
            <a:pPr marL="514350" indent="-514350">
              <a:buAutoNum type="arabicPeriod"/>
            </a:pPr>
            <a:r>
              <a:rPr lang="mn-MN" sz="2800" dirty="0" smtClean="0">
                <a:latin typeface="Arial" pitchFamily="34" charset="0"/>
                <a:cs typeface="Arial" pitchFamily="34" charset="0"/>
              </a:rPr>
              <a:t>Бага насны хүүхдийн сэтгэл судлал.-УБ., 2011</a:t>
            </a:r>
          </a:p>
          <a:p>
            <a:pPr marL="0" indent="0" algn="ctr">
              <a:buNone/>
            </a:pPr>
            <a:r>
              <a:rPr lang="mn-MN" sz="2800" dirty="0" smtClean="0">
                <a:latin typeface="Arial" pitchFamily="34" charset="0"/>
                <a:cs typeface="Arial" pitchFamily="34" charset="0"/>
              </a:rPr>
              <a:t>ИНТЕРНЭТ ЭХ СУРВАЛЖ</a:t>
            </a:r>
            <a:r>
              <a:rPr lang="mn-MN" sz="2800" dirty="0" smtClean="0">
                <a:latin typeface="Arial" pitchFamily="34" charset="0"/>
                <a:cs typeface="Arial" pitchFamily="34" charset="0"/>
              </a:rPr>
              <a:t>	</a:t>
            </a:r>
          </a:p>
          <a:p>
            <a:pPr marL="514350" indent="-514350">
              <a:buAutoNum type="arabicPeriod"/>
            </a:pPr>
            <a:r>
              <a:rPr lang="en-US" sz="2800" dirty="0">
                <a:latin typeface="Arial" pitchFamily="34" charset="0"/>
                <a:cs typeface="Arial" pitchFamily="34" charset="0"/>
                <a:hlinkClick r:id="rId3"/>
              </a:rPr>
              <a:t>http://www.koob.ru/piaget</a:t>
            </a:r>
            <a:r>
              <a:rPr lang="en-US" sz="2800" dirty="0" smtClean="0">
                <a:latin typeface="Arial" pitchFamily="34" charset="0"/>
                <a:cs typeface="Arial" pitchFamily="34" charset="0"/>
                <a:hlinkClick r:id="rId3"/>
              </a:rPr>
              <a:t>/</a:t>
            </a:r>
            <a:endParaRPr lang="mn-MN" sz="2800" dirty="0" smtClean="0">
              <a:latin typeface="Arial" pitchFamily="34" charset="0"/>
              <a:cs typeface="Arial" pitchFamily="34" charset="0"/>
            </a:endParaRPr>
          </a:p>
          <a:p>
            <a:pPr marL="514350" indent="-514350">
              <a:buAutoNum type="arabicPeriod"/>
            </a:pPr>
            <a:r>
              <a:rPr lang="en-US" sz="2800" dirty="0">
                <a:latin typeface="Arial" pitchFamily="34" charset="0"/>
                <a:cs typeface="Arial" pitchFamily="34" charset="0"/>
                <a:hlinkClick r:id="rId4"/>
              </a:rPr>
              <a:t>https://ru.wikipedia.org</a:t>
            </a:r>
            <a:r>
              <a:rPr lang="en-US" sz="2800" dirty="0" smtClean="0">
                <a:latin typeface="Arial" pitchFamily="34" charset="0"/>
                <a:cs typeface="Arial" pitchFamily="34" charset="0"/>
                <a:hlinkClick r:id="rId4"/>
              </a:rPr>
              <a:t>/</a:t>
            </a:r>
            <a:endParaRPr lang="mn-MN" sz="2800" dirty="0" smtClean="0">
              <a:latin typeface="Arial" pitchFamily="34" charset="0"/>
              <a:cs typeface="Arial" pitchFamily="34" charset="0"/>
            </a:endParaRPr>
          </a:p>
          <a:p>
            <a:pPr marL="514350" indent="-514350">
              <a:buAutoNum type="arabicPeriod"/>
            </a:pPr>
            <a:r>
              <a:rPr lang="en-US" sz="2800" dirty="0">
                <a:latin typeface="Arial" pitchFamily="34" charset="0"/>
                <a:cs typeface="Arial" pitchFamily="34" charset="0"/>
                <a:hlinkClick r:id="rId5"/>
              </a:rPr>
              <a:t>http://www.setgel.mn/?</a:t>
            </a:r>
            <a:r>
              <a:rPr lang="en-US" sz="2800" dirty="0" smtClean="0">
                <a:latin typeface="Arial" pitchFamily="34" charset="0"/>
                <a:cs typeface="Arial" pitchFamily="34" charset="0"/>
                <a:hlinkClick r:id="rId5"/>
              </a:rPr>
              <a:t>p=849</a:t>
            </a:r>
            <a:endParaRPr lang="mn-MN" sz="2800" dirty="0" smtClean="0">
              <a:latin typeface="Arial" pitchFamily="34" charset="0"/>
              <a:cs typeface="Arial" pitchFamily="34" charset="0"/>
            </a:endParaRPr>
          </a:p>
          <a:p>
            <a:pPr marL="514350" indent="-514350">
              <a:buAutoNum type="arabicPeriod"/>
            </a:pPr>
            <a:r>
              <a:rPr lang="en-US" sz="2800" dirty="0">
                <a:latin typeface="Arial" pitchFamily="34" charset="0"/>
                <a:cs typeface="Arial" pitchFamily="34" charset="0"/>
                <a:hlinkClick r:id="rId6"/>
              </a:rPr>
              <a:t>http://</a:t>
            </a:r>
            <a:r>
              <a:rPr lang="en-US" sz="2800" dirty="0" smtClean="0">
                <a:latin typeface="Arial" pitchFamily="34" charset="0"/>
                <a:cs typeface="Arial" pitchFamily="34" charset="0"/>
                <a:hlinkClick r:id="rId6"/>
              </a:rPr>
              <a:t>psychology.filolingvia.com/publ/problema_rechi_i_myshlenija_rebenka_v_uchenii_zh_piazhe/29-1-0-695</a:t>
            </a:r>
            <a:endParaRPr lang="mn-MN" sz="2800" dirty="0" smtClean="0">
              <a:latin typeface="Arial" pitchFamily="34" charset="0"/>
              <a:cs typeface="Arial" pitchFamily="34" charset="0"/>
            </a:endParaRPr>
          </a:p>
          <a:p>
            <a:pPr marL="514350" indent="-514350">
              <a:buAutoNum type="arabicPeriod"/>
            </a:pPr>
            <a:r>
              <a:rPr lang="en-US" sz="2800" dirty="0">
                <a:latin typeface="Arial" pitchFamily="34" charset="0"/>
                <a:cs typeface="Arial" pitchFamily="34" charset="0"/>
                <a:hlinkClick r:id="rId7"/>
              </a:rPr>
              <a:t>http://</a:t>
            </a:r>
            <a:r>
              <a:rPr lang="en-US" sz="2800" dirty="0" smtClean="0">
                <a:latin typeface="Arial" pitchFamily="34" charset="0"/>
                <a:cs typeface="Arial" pitchFamily="34" charset="0"/>
                <a:hlinkClick r:id="rId7"/>
              </a:rPr>
              <a:t>webspace.ship.edu/cgboer/piaget.html</a:t>
            </a:r>
            <a:endParaRPr lang="mn-MN" sz="2800" dirty="0" smtClean="0">
              <a:latin typeface="Arial" pitchFamily="34" charset="0"/>
              <a:cs typeface="Arial" pitchFamily="34" charset="0"/>
            </a:endParaRPr>
          </a:p>
          <a:p>
            <a:pPr marL="514350" indent="-514350">
              <a:buAutoNum type="arabicPeriod"/>
            </a:pPr>
            <a:r>
              <a:rPr lang="en-US" sz="2800" dirty="0">
                <a:latin typeface="Arial" pitchFamily="34" charset="0"/>
                <a:cs typeface="Arial" pitchFamily="34" charset="0"/>
                <a:hlinkClick r:id="rId8"/>
              </a:rPr>
              <a:t>https://www.youtube.com/watch?v=0XwjIruMI94</a:t>
            </a:r>
            <a:endParaRPr lang="mn-MN" sz="2800" dirty="0" smtClean="0">
              <a:latin typeface="Arial" pitchFamily="34" charset="0"/>
              <a:cs typeface="Arial" pitchFamily="34" charset="0"/>
            </a:endParaRPr>
          </a:p>
          <a:p>
            <a:pPr marL="514350" indent="-514350">
              <a:buAutoNum type="arabicPeriod"/>
            </a:pPr>
            <a:endParaRPr lang="en-US" sz="2800" dirty="0" smtClean="0">
              <a:latin typeface="Arial" pitchFamily="34" charset="0"/>
              <a:cs typeface="Arial" pitchFamily="34" charset="0"/>
            </a:endParaRPr>
          </a:p>
          <a:p>
            <a:pPr marL="514350" indent="-514350">
              <a:buAutoNum type="arabicPeriod"/>
            </a:pPr>
            <a:endParaRPr lang="mn-MN" sz="2800" dirty="0" smtClean="0">
              <a:latin typeface="Arial" pitchFamily="34" charset="0"/>
              <a:cs typeface="Arial" pitchFamily="34" charset="0"/>
            </a:endParaRPr>
          </a:p>
          <a:p>
            <a:pPr marL="514350" indent="-514350">
              <a:buAutoNum type="arabicPeriod"/>
            </a:pPr>
            <a:endParaRPr lang="en-US" sz="280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1662181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Ganaa\Documents\PPT].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52400"/>
            <a:ext cx="92696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AutoShape 4" descr="ж.Пиаже зурган илэрцүүд"/>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krugosvet.ru/images/1012378_6161_20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371600" y="1115291"/>
            <a:ext cx="3505200" cy="437803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5105400" y="1676400"/>
            <a:ext cx="2590800" cy="2062103"/>
          </a:xfrm>
          <a:prstGeom prst="rect">
            <a:avLst/>
          </a:prstGeom>
          <a:noFill/>
        </p:spPr>
        <p:txBody>
          <a:bodyPr wrap="square" rtlCol="0">
            <a:spAutoFit/>
          </a:bodyPr>
          <a:lstStyle/>
          <a:p>
            <a:pPr algn="ctr"/>
            <a:r>
              <a:rPr lang="mn-MN" sz="3200" dirty="0" smtClean="0">
                <a:latin typeface="Arial" pitchFamily="34" charset="0"/>
                <a:cs typeface="Arial" pitchFamily="34" charset="0"/>
              </a:rPr>
              <a:t>Ж.ПИАЖЕ</a:t>
            </a:r>
          </a:p>
          <a:p>
            <a:endParaRPr lang="mn-MN" sz="3200" dirty="0" smtClean="0">
              <a:latin typeface="Arial" pitchFamily="34" charset="0"/>
              <a:cs typeface="Arial" pitchFamily="34" charset="0"/>
            </a:endParaRPr>
          </a:p>
          <a:p>
            <a:endParaRPr lang="mn-MN" sz="3200" dirty="0" smtClean="0">
              <a:latin typeface="Arial" pitchFamily="34" charset="0"/>
              <a:cs typeface="Arial" pitchFamily="34" charset="0"/>
            </a:endParaRPr>
          </a:p>
          <a:p>
            <a:r>
              <a:rPr lang="mn-MN" sz="3200" dirty="0" smtClean="0">
                <a:latin typeface="Arial" pitchFamily="34" charset="0"/>
                <a:cs typeface="Arial" pitchFamily="34" charset="0"/>
              </a:rPr>
              <a:t>/1896-1980/</a:t>
            </a:r>
            <a:endParaRPr lang="en-US" sz="320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3661738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54017"/>
          </a:xfrm>
        </p:spPr>
        <p:txBody>
          <a:bodyPr>
            <a:noAutofit/>
          </a:bodyPr>
          <a:lstStyle/>
          <a:p>
            <a:r>
              <a:rPr lang="mn-MN" sz="3200" b="1" dirty="0" smtClean="0">
                <a:latin typeface="Arial" pitchFamily="34" charset="0"/>
                <a:cs typeface="Arial" pitchFamily="34" charset="0"/>
              </a:rPr>
              <a:t>АГУУЛГА</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1219200" y="1752600"/>
            <a:ext cx="6934200" cy="4343400"/>
          </a:xfrm>
        </p:spPr>
        <p:txBody>
          <a:bodyPr>
            <a:normAutofit fontScale="92500" lnSpcReduction="10000"/>
          </a:bodyPr>
          <a:lstStyle/>
          <a:p>
            <a:pPr marL="457200" indent="-457200">
              <a:buAutoNum type="arabicPeriod"/>
            </a:pPr>
            <a:r>
              <a:rPr lang="mn-MN" sz="3200" dirty="0" smtClean="0">
                <a:latin typeface="Arial" pitchFamily="34" charset="0"/>
                <a:cs typeface="Arial" pitchFamily="34" charset="0"/>
              </a:rPr>
              <a:t>Ж.Пиажегийн намтар</a:t>
            </a:r>
          </a:p>
          <a:p>
            <a:pPr marL="457200" indent="-457200">
              <a:buAutoNum type="arabicPeriod"/>
            </a:pPr>
            <a:r>
              <a:rPr lang="mn-MN" sz="3200" dirty="0" smtClean="0">
                <a:latin typeface="Arial" pitchFamily="34" charset="0"/>
                <a:cs typeface="Arial" pitchFamily="34" charset="0"/>
              </a:rPr>
              <a:t>Түүний гол үзэл санаа</a:t>
            </a:r>
          </a:p>
          <a:p>
            <a:pPr marL="457200" indent="-457200">
              <a:buAutoNum type="arabicPeriod"/>
            </a:pPr>
            <a:r>
              <a:rPr lang="mn-MN" sz="3200" dirty="0" smtClean="0">
                <a:latin typeface="Arial" pitchFamily="34" charset="0"/>
                <a:cs typeface="Arial" pitchFamily="34" charset="0"/>
              </a:rPr>
              <a:t>Ж.Пиажегийн боловсруулсан оюун ухааны онол</a:t>
            </a:r>
          </a:p>
          <a:p>
            <a:pPr marL="457200" indent="-457200">
              <a:buAutoNum type="arabicPeriod"/>
            </a:pPr>
            <a:r>
              <a:rPr lang="mn-MN" sz="3200" dirty="0" smtClean="0">
                <a:latin typeface="Arial" pitchFamily="34" charset="0"/>
                <a:cs typeface="Arial" pitchFamily="34" charset="0"/>
              </a:rPr>
              <a:t>Хүүхдийн хэл ярианы хөгжлийн талаарх Ж.Пиажегийн үзэл баримтлал</a:t>
            </a:r>
          </a:p>
          <a:p>
            <a:pPr marL="457200" indent="-457200">
              <a:buAutoNum type="arabicPeriod"/>
            </a:pPr>
            <a:r>
              <a:rPr lang="mn-MN" sz="3200" dirty="0" smtClean="0">
                <a:latin typeface="Arial" pitchFamily="34" charset="0"/>
                <a:cs typeface="Arial" pitchFamily="34" charset="0"/>
              </a:rPr>
              <a:t>Пиажегийн бүтээл</a:t>
            </a:r>
          </a:p>
          <a:p>
            <a:pPr marL="457200" indent="-457200">
              <a:buAutoNum type="arabicPeriod"/>
            </a:pPr>
            <a:r>
              <a:rPr lang="mn-MN" sz="3200" dirty="0" smtClean="0">
                <a:latin typeface="Arial" pitchFamily="34" charset="0"/>
                <a:cs typeface="Arial" pitchFamily="34" charset="0"/>
              </a:rPr>
              <a:t>Ном </a:t>
            </a:r>
            <a:r>
              <a:rPr lang="mn-MN" sz="3200" dirty="0" smtClean="0">
                <a:latin typeface="Arial" pitchFamily="34" charset="0"/>
                <a:cs typeface="Arial" pitchFamily="34" charset="0"/>
              </a:rPr>
              <a:t>зүй</a:t>
            </a:r>
          </a:p>
        </p:txBody>
      </p:sp>
    </p:spTree>
    <p:custDataLst>
      <p:tags r:id="rId1"/>
    </p:custDataLst>
    <p:extLst>
      <p:ext uri="{BB962C8B-B14F-4D97-AF65-F5344CB8AC3E}">
        <p14:creationId xmlns:p14="http://schemas.microsoft.com/office/powerpoint/2010/main" xmlns="" val="1457314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239000" cy="5181600"/>
          </a:xfrm>
        </p:spPr>
        <p:txBody>
          <a:bodyPr>
            <a:normAutofit fontScale="77500" lnSpcReduction="20000"/>
          </a:bodyPr>
          <a:lstStyle/>
          <a:p>
            <a:pPr marL="0" indent="0" algn="just">
              <a:buNone/>
            </a:pPr>
            <a:r>
              <a:rPr lang="mn-MN" sz="2800" dirty="0" smtClean="0">
                <a:cs typeface="Arial" pitchFamily="34" charset="0"/>
              </a:rPr>
              <a:t>	Жан </a:t>
            </a:r>
            <a:r>
              <a:rPr lang="mn-MN" sz="2800" dirty="0">
                <a:cs typeface="Arial" pitchFamily="34" charset="0"/>
              </a:rPr>
              <a:t>Пиаже </a:t>
            </a:r>
            <a:r>
              <a:rPr lang="ru-RU" sz="2800" dirty="0"/>
              <a:t>1896 оны 8-р сарын 9-нд Швейцарын Нёвшетальд төржээ. </a:t>
            </a:r>
            <a:r>
              <a:rPr lang="mn-MN" sz="2800" dirty="0" smtClean="0"/>
              <a:t>Түүний аав уран зохиолч хүн байсан бол ээж нь сэтгэлзүйн бага зэрэг өөрчлөлттэй хүн байсан байна. Энэ байдал нь түүний сэтгэл судлалын шинжлэх ухаан сонирхох шалтгаан нь болжээ. </a:t>
            </a:r>
          </a:p>
          <a:p>
            <a:pPr algn="just">
              <a:buFont typeface="Wingdings" pitchFamily="2" charset="2"/>
              <a:buChar char="v"/>
            </a:pPr>
            <a:r>
              <a:rPr lang="mn-MN" sz="2800" dirty="0"/>
              <a:t>	</a:t>
            </a:r>
            <a:r>
              <a:rPr lang="mn-MN" sz="2800" dirty="0" smtClean="0"/>
              <a:t>Тэрбээр хүүхэд байхаасаа л байгальд хайртай, амьтанд дуртай хүүхэд байсан бөгөөд анх 10 насандаа альбин шувууг ажигласан тухай анхны бүтээлээ туурвижээ</a:t>
            </a:r>
            <a:r>
              <a:rPr lang="mn-MN" sz="2800" dirty="0" smtClean="0"/>
              <a:t>.</a:t>
            </a:r>
            <a:r>
              <a:rPr lang="mn-MN" sz="2800" dirty="0" smtClean="0">
                <a:latin typeface="Arial" pitchFamily="34" charset="0"/>
                <a:cs typeface="Arial" pitchFamily="34" charset="0"/>
              </a:rPr>
              <a:t> Арван жилээ төгсөөд Нёвшеталийн их сургуульд элсэн оржээ. Пиаже мөн нялцгай биетэний хичээлдээ дуртай байсан бөгөөд энэ чиглэлээр судалгаа хийсэн нь Европын орнуудын нялцгай биетэн судлаач оюутнуудын дунд тэрбээр ихэд алдаршжээ.</a:t>
            </a:r>
          </a:p>
          <a:p>
            <a:pPr algn="just">
              <a:buFont typeface="Wingdings" pitchFamily="2" charset="2"/>
              <a:buChar char="v"/>
            </a:pPr>
            <a:r>
              <a:rPr lang="mn-MN" sz="2800" dirty="0" smtClean="0">
                <a:latin typeface="Arial" pitchFamily="34" charset="0"/>
                <a:cs typeface="Arial" pitchFamily="34" charset="0"/>
              </a:rPr>
              <a:t>1918 онд </a:t>
            </a:r>
            <a:r>
              <a:rPr lang="ru-RU" sz="2800" dirty="0" smtClean="0"/>
              <a:t>Нёвшетал</a:t>
            </a:r>
            <a:r>
              <a:rPr lang="mn-MN" sz="2800" dirty="0" smtClean="0"/>
              <a:t>ийн их сургуулийг докторын зэрэгтэй төгссөн.</a:t>
            </a:r>
          </a:p>
          <a:p>
            <a:pPr marL="0" indent="0" algn="just">
              <a:buNone/>
            </a:pPr>
            <a:endParaRPr lang="mn-MN" sz="2800" dirty="0" smtClean="0"/>
          </a:p>
          <a:p>
            <a:pPr marL="0" indent="0">
              <a:buNone/>
            </a:pPr>
            <a:endParaRPr lang="mn-MN" dirty="0"/>
          </a:p>
          <a:p>
            <a:pPr marL="0" indent="0">
              <a:buNone/>
            </a:pPr>
            <a:endParaRPr lang="en-US" dirty="0"/>
          </a:p>
        </p:txBody>
      </p:sp>
    </p:spTree>
    <p:custDataLst>
      <p:tags r:id="rId1"/>
    </p:custDataLst>
    <p:extLst>
      <p:ext uri="{BB962C8B-B14F-4D97-AF65-F5344CB8AC3E}">
        <p14:creationId xmlns:p14="http://schemas.microsoft.com/office/powerpoint/2010/main" xmlns="" val="3456327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14400"/>
            <a:ext cx="6592645" cy="5181600"/>
          </a:xfrm>
        </p:spPr>
        <p:txBody>
          <a:bodyPr>
            <a:normAutofit fontScale="70000" lnSpcReduction="20000"/>
          </a:bodyPr>
          <a:lstStyle/>
          <a:p>
            <a:pPr algn="just">
              <a:buFont typeface="Wingdings" pitchFamily="2" charset="2"/>
              <a:buChar char="v"/>
            </a:pPr>
            <a:r>
              <a:rPr lang="mn-MN" sz="2800" dirty="0" smtClean="0">
                <a:latin typeface="Arial" pitchFamily="34" charset="0"/>
                <a:cs typeface="Arial" pitchFamily="34" charset="0"/>
              </a:rPr>
              <a:t>	1923 </a:t>
            </a:r>
            <a:r>
              <a:rPr lang="mn-MN" sz="2800" dirty="0">
                <a:latin typeface="Arial" pitchFamily="34" charset="0"/>
                <a:cs typeface="Arial" pitchFamily="34" charset="0"/>
              </a:rPr>
              <a:t>онд гэрлэж улмаар </a:t>
            </a:r>
            <a:r>
              <a:rPr lang="mn-MN" sz="2800" dirty="0" smtClean="0">
                <a:latin typeface="Arial" pitchFamily="34" charset="0"/>
                <a:cs typeface="Arial" pitchFamily="34" charset="0"/>
              </a:rPr>
              <a:t>1925, 1927, 1931 онуудад дараалан 3 хүүхэдтэй болсон байна. Энэ нь түүнийг хүүхдийн сэтгэл судлалыг сонирхох болсон шалтгаан нь болж эхнэрийнхээ хамтаар өөрсдийнхөө хүүхдүүд дээр ажиглалт, судалгаагаа хийж эхэлсэн байна.</a:t>
            </a:r>
          </a:p>
          <a:p>
            <a:pPr>
              <a:buFont typeface="Arial" pitchFamily="34" charset="0"/>
              <a:buChar char="•"/>
            </a:pPr>
            <a:r>
              <a:rPr lang="mn-MN" sz="2800" dirty="0" smtClean="0">
                <a:latin typeface="Arial" pitchFamily="34" charset="0"/>
                <a:cs typeface="Arial" pitchFamily="34" charset="0"/>
              </a:rPr>
              <a:t>	1940 </a:t>
            </a:r>
            <a:r>
              <a:rPr lang="mn-MN" sz="2800" dirty="0">
                <a:latin typeface="Arial" pitchFamily="34" charset="0"/>
                <a:cs typeface="Arial" pitchFamily="34" charset="0"/>
              </a:rPr>
              <a:t>онд Швейцарын сэтгэл судлалын нийгэмлэгийн ерөнхийлөгчөөр ажилласан</a:t>
            </a:r>
            <a:r>
              <a:rPr lang="mn-MN" sz="2800" dirty="0" smtClean="0">
                <a:latin typeface="Arial" pitchFamily="34" charset="0"/>
                <a:cs typeface="Arial" pitchFamily="34" charset="0"/>
              </a:rPr>
              <a:t>. 1949, 1950 онд генетикийн танин мэдэхүйн онолыг танилцуулж 1952 онд профессор болсон</a:t>
            </a:r>
          </a:p>
          <a:p>
            <a:pPr>
              <a:buFont typeface="Arial" pitchFamily="34" charset="0"/>
              <a:buChar char="•"/>
            </a:pPr>
            <a:r>
              <a:rPr lang="mn-MN" sz="2800" dirty="0" smtClean="0">
                <a:latin typeface="Arial" pitchFamily="34" charset="0"/>
                <a:cs typeface="Arial" pitchFamily="34" charset="0"/>
              </a:rPr>
              <a:t>1955 онд генетикийн танин мэдэхүйн ОУТөв байгуулсан</a:t>
            </a:r>
          </a:p>
          <a:p>
            <a:pPr>
              <a:buFont typeface="Arial" pitchFamily="34" charset="0"/>
              <a:buChar char="•"/>
            </a:pPr>
            <a:r>
              <a:rPr lang="mn-MN" sz="2800" dirty="0" smtClean="0">
                <a:latin typeface="Arial" pitchFamily="34" charset="0"/>
                <a:cs typeface="Arial" pitchFamily="34" charset="0"/>
              </a:rPr>
              <a:t> 1956 онд Женевийн их сургууль дахь ШУ-ны факультетыг байгуулсан.</a:t>
            </a:r>
          </a:p>
          <a:p>
            <a:pPr>
              <a:buFont typeface="Arial" pitchFamily="34" charset="0"/>
              <a:buChar char="•"/>
            </a:pPr>
            <a:r>
              <a:rPr lang="mn-MN" sz="2800" dirty="0" smtClean="0">
                <a:latin typeface="Arial" pitchFamily="34" charset="0"/>
                <a:cs typeface="Arial" pitchFamily="34" charset="0"/>
              </a:rPr>
              <a:t>60 гаруй ном олон зуун нийтлэл бичсэн.</a:t>
            </a:r>
          </a:p>
          <a:p>
            <a:pPr>
              <a:buFont typeface="Arial" pitchFamily="34" charset="0"/>
              <a:buChar char="•"/>
            </a:pPr>
            <a:r>
              <a:rPr lang="mn-MN" sz="2800" dirty="0" smtClean="0">
                <a:latin typeface="Arial" pitchFamily="34" charset="0"/>
                <a:cs typeface="Arial" pitchFamily="34" charset="0"/>
              </a:rPr>
              <a:t>1980.9.16 өөд болсон.</a:t>
            </a:r>
          </a:p>
          <a:p>
            <a:pPr algn="just">
              <a:buFont typeface="Wingdings" pitchFamily="2" charset="2"/>
              <a:buChar char="v"/>
            </a:pPr>
            <a:endParaRPr lang="mn-MN" sz="2800" dirty="0">
              <a:latin typeface="Arial" pitchFamily="34" charset="0"/>
              <a:cs typeface="Arial" pitchFamily="34" charset="0"/>
            </a:endParaRPr>
          </a:p>
          <a:p>
            <a:pPr marL="0" indent="0">
              <a:buNone/>
            </a:pPr>
            <a:endParaRPr lang="en-US" dirty="0"/>
          </a:p>
        </p:txBody>
      </p:sp>
    </p:spTree>
    <p:custDataLst>
      <p:tags r:id="rId1"/>
    </p:custDataLst>
    <p:extLst>
      <p:ext uri="{BB962C8B-B14F-4D97-AF65-F5344CB8AC3E}">
        <p14:creationId xmlns:p14="http://schemas.microsoft.com/office/powerpoint/2010/main" xmlns="" val="454002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Ganaa\Documents\ХЭЛ ЯРИА\images (2).jp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685799" y="533400"/>
            <a:ext cx="7756071" cy="57912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685800" y="838201"/>
            <a:ext cx="4495800" cy="1323439"/>
          </a:xfrm>
          <a:prstGeom prst="rect">
            <a:avLst/>
          </a:prstGeom>
          <a:noFill/>
        </p:spPr>
        <p:txBody>
          <a:bodyPr wrap="square" rtlCol="0">
            <a:spAutoFit/>
          </a:bodyPr>
          <a:lstStyle/>
          <a:p>
            <a:pPr algn="ctr"/>
            <a:r>
              <a:rPr lang="mn-MN" sz="4000" dirty="0" smtClean="0">
                <a:solidFill>
                  <a:srgbClr val="FF0000"/>
                </a:solidFill>
                <a:latin typeface="Arial" pitchFamily="34" charset="0"/>
                <a:cs typeface="Arial" pitchFamily="34" charset="0"/>
              </a:rPr>
              <a:t>Ж.Пиажегийн </a:t>
            </a:r>
            <a:r>
              <a:rPr lang="mn-MN" sz="4000" dirty="0" smtClean="0">
                <a:solidFill>
                  <a:srgbClr val="FF0000"/>
                </a:solidFill>
                <a:latin typeface="Arial" pitchFamily="34" charset="0"/>
                <a:cs typeface="Arial" pitchFamily="34" charset="0"/>
              </a:rPr>
              <a:t>онол, үзэл санаа</a:t>
            </a:r>
            <a:endParaRPr lang="en-US" sz="4000" dirty="0">
              <a:solidFill>
                <a:srgbClr val="FF0000"/>
              </a:solidFill>
              <a:latin typeface="Arial" pitchFamily="34" charset="0"/>
              <a:cs typeface="Arial" pitchFamily="34" charset="0"/>
            </a:endParaRPr>
          </a:p>
        </p:txBody>
      </p:sp>
      <p:sp>
        <p:nvSpPr>
          <p:cNvPr id="5" name="Rectangle 4"/>
          <p:cNvSpPr/>
          <p:nvPr/>
        </p:nvSpPr>
        <p:spPr>
          <a:xfrm>
            <a:off x="1066800" y="4267200"/>
            <a:ext cx="7086600" cy="1569660"/>
          </a:xfrm>
          <a:prstGeom prst="rect">
            <a:avLst/>
          </a:prstGeom>
          <a:solidFill>
            <a:schemeClr val="tx2">
              <a:lumMod val="50000"/>
            </a:schemeClr>
          </a:solidFill>
        </p:spPr>
        <p:txBody>
          <a:bodyPr wrap="square">
            <a:spAutoFit/>
          </a:bodyPr>
          <a:lstStyle/>
          <a:p>
            <a:pPr algn="just"/>
            <a:r>
              <a:rPr lang="mn-MN" sz="2400" dirty="0" smtClean="0">
                <a:solidFill>
                  <a:schemeClr val="bg1"/>
                </a:solidFill>
                <a:latin typeface="Arial" pitchFamily="34" charset="0"/>
                <a:cs typeface="Arial" pitchFamily="34" charset="0"/>
              </a:rPr>
              <a:t>“</a:t>
            </a:r>
            <a:r>
              <a:rPr lang="mn-MN" sz="2400" i="1" dirty="0" smtClean="0">
                <a:solidFill>
                  <a:schemeClr val="bg1"/>
                </a:solidFill>
                <a:latin typeface="Arial" pitchFamily="34" charset="0"/>
                <a:cs typeface="Arial" pitchFamily="34" charset="0"/>
              </a:rPr>
              <a:t>Хүний амьдралын бүхий л зорилго тэр дундаа нийгмийн, бие махбодийн, оюун ухааны зэрэг хүчин зүйлс нь хүний амьдралын хэсэг бүтцүүдэд оршин тогтнодог”</a:t>
            </a:r>
            <a:endParaRPr lang="en-US" sz="2400" i="1" dirty="0">
              <a:solidFill>
                <a:schemeClr val="bg1"/>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52765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7582"/>
            <a:ext cx="7467599" cy="1202485"/>
          </a:xfrm>
        </p:spPr>
        <p:txBody>
          <a:bodyPr>
            <a:noAutofit/>
          </a:bodyPr>
          <a:lstStyle/>
          <a:p>
            <a:r>
              <a:rPr lang="en-US" sz="3200" b="1" dirty="0" smtClean="0">
                <a:latin typeface="Arial" pitchFamily="34" charset="0"/>
                <a:cs typeface="Arial" pitchFamily="34" charset="0"/>
              </a:rPr>
              <a:t>Т</a:t>
            </a:r>
            <a:r>
              <a:rPr lang="mn-MN" sz="3200" b="1" dirty="0" smtClean="0">
                <a:latin typeface="Arial" pitchFamily="34" charset="0"/>
                <a:cs typeface="Arial" pitchFamily="34" charset="0"/>
              </a:rPr>
              <a:t>эрбээр хүүхдийн оюун ухааны хөгжлийг </a:t>
            </a:r>
            <a:r>
              <a:rPr lang="en-US" sz="3200" b="1" dirty="0" smtClean="0">
                <a:latin typeface="Arial" pitchFamily="34" charset="0"/>
                <a:cs typeface="Arial" pitchFamily="34" charset="0"/>
              </a:rPr>
              <a:t>4 т</a:t>
            </a:r>
            <a:r>
              <a:rPr lang="mn-MN" sz="3200" b="1" dirty="0" smtClean="0">
                <a:latin typeface="Arial" pitchFamily="34" charset="0"/>
                <a:cs typeface="Arial" pitchFamily="34" charset="0"/>
              </a:rPr>
              <a:t>ү</a:t>
            </a:r>
            <a:r>
              <a:rPr lang="en-US" sz="3200" b="1" dirty="0" err="1" smtClean="0">
                <a:latin typeface="Arial" pitchFamily="34" charset="0"/>
                <a:cs typeface="Arial" pitchFamily="34" charset="0"/>
              </a:rPr>
              <a:t>вшинд</a:t>
            </a:r>
            <a:r>
              <a:rPr lang="en-US" sz="3200" b="1" dirty="0" smtClean="0">
                <a:latin typeface="Arial" pitchFamily="34" charset="0"/>
                <a:cs typeface="Arial" pitchFamily="34" charset="0"/>
              </a:rPr>
              <a:t> </a:t>
            </a:r>
            <a:r>
              <a:rPr lang="en-US" sz="3200" b="1" dirty="0" err="1">
                <a:latin typeface="Arial" pitchFamily="34" charset="0"/>
                <a:cs typeface="Arial" pitchFamily="34" charset="0"/>
              </a:rPr>
              <a:t>авч</a:t>
            </a:r>
            <a:r>
              <a:rPr lang="en-US" sz="3200" b="1" dirty="0">
                <a:latin typeface="Arial" pitchFamily="34" charset="0"/>
                <a:cs typeface="Arial" pitchFamily="34" charset="0"/>
              </a:rPr>
              <a:t> </a:t>
            </a:r>
            <a:r>
              <a:rPr lang="en-US" sz="3200" b="1" dirty="0" err="1">
                <a:latin typeface="Arial" pitchFamily="34" charset="0"/>
                <a:cs typeface="Arial" pitchFamily="34" charset="0"/>
              </a:rPr>
              <a:t>үзсэн</a:t>
            </a:r>
            <a:endParaRPr lang="en-US" sz="3200" b="1" dirty="0"/>
          </a:p>
        </p:txBody>
      </p:sp>
      <p:sp>
        <p:nvSpPr>
          <p:cNvPr id="3" name="Content Placeholder 2"/>
          <p:cNvSpPr>
            <a:spLocks noGrp="1"/>
          </p:cNvSpPr>
          <p:nvPr>
            <p:ph idx="1"/>
          </p:nvPr>
        </p:nvSpPr>
        <p:spPr>
          <a:xfrm>
            <a:off x="990600" y="2209800"/>
            <a:ext cx="7162800" cy="3962399"/>
          </a:xfrm>
        </p:spPr>
        <p:txBody>
          <a:bodyPr>
            <a:normAutofit fontScale="77500" lnSpcReduction="20000"/>
          </a:bodyPr>
          <a:lstStyle/>
          <a:p>
            <a:pPr>
              <a:buFont typeface="Arial" pitchFamily="34" charset="0"/>
              <a:buChar char="•"/>
            </a:pPr>
            <a:r>
              <a:rPr lang="en-US" sz="3200" dirty="0" err="1" smtClean="0">
                <a:solidFill>
                  <a:srgbClr val="7030A0"/>
                </a:solidFill>
                <a:latin typeface="Arial" pitchFamily="34" charset="0"/>
                <a:cs typeface="Arial" pitchFamily="34" charset="0"/>
              </a:rPr>
              <a:t>Интеллектийн</a:t>
            </a:r>
            <a:r>
              <a:rPr lang="en-US" sz="3200" dirty="0" smtClean="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мэдрэмжийн</a:t>
            </a:r>
            <a:r>
              <a:rPr lang="en-US" sz="3200" dirty="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үе</a:t>
            </a:r>
            <a:r>
              <a:rPr lang="en-US" sz="3200" dirty="0">
                <a:solidFill>
                  <a:srgbClr val="7030A0"/>
                </a:solidFill>
                <a:latin typeface="Arial" pitchFamily="34" charset="0"/>
                <a:cs typeface="Arial" pitchFamily="34" charset="0"/>
              </a:rPr>
              <a:t> </a:t>
            </a:r>
            <a:r>
              <a:rPr lang="en-US" sz="3200" dirty="0">
                <a:latin typeface="Arial" pitchFamily="34" charset="0"/>
                <a:cs typeface="Arial" pitchFamily="34" charset="0"/>
              </a:rPr>
              <a:t>- 0-2 </a:t>
            </a:r>
            <a:r>
              <a:rPr lang="en-US" sz="3200" dirty="0" err="1">
                <a:latin typeface="Arial" pitchFamily="34" charset="0"/>
                <a:cs typeface="Arial" pitchFamily="34" charset="0"/>
              </a:rPr>
              <a:t>нас</a:t>
            </a:r>
            <a:r>
              <a:rPr lang="en-US" sz="3200" dirty="0">
                <a:latin typeface="Arial" pitchFamily="34" charset="0"/>
                <a:cs typeface="Arial" pitchFamily="34" charset="0"/>
              </a:rPr>
              <a:t> </a:t>
            </a:r>
            <a:r>
              <a:rPr lang="en-US" sz="3200" dirty="0" err="1">
                <a:latin typeface="Arial" pitchFamily="34" charset="0"/>
                <a:cs typeface="Arial" pitchFamily="34" charset="0"/>
              </a:rPr>
              <a:t>Юмсын</a:t>
            </a:r>
            <a:r>
              <a:rPr lang="en-US" sz="3200" dirty="0">
                <a:latin typeface="Arial" pitchFamily="34" charset="0"/>
                <a:cs typeface="Arial" pitchFamily="34" charset="0"/>
              </a:rPr>
              <a:t> </a:t>
            </a:r>
            <a:r>
              <a:rPr lang="en-US" sz="3200" dirty="0" err="1">
                <a:latin typeface="Arial" pitchFamily="34" charset="0"/>
                <a:cs typeface="Arial" pitchFamily="34" charset="0"/>
              </a:rPr>
              <a:t>тэмдэг</a:t>
            </a:r>
            <a:r>
              <a:rPr lang="en-US" sz="3200" dirty="0">
                <a:latin typeface="Arial" pitchFamily="34" charset="0"/>
                <a:cs typeface="Arial" pitchFamily="34" charset="0"/>
              </a:rPr>
              <a:t>, </a:t>
            </a:r>
            <a:r>
              <a:rPr lang="en-US" sz="3200" dirty="0" err="1">
                <a:latin typeface="Arial" pitchFamily="34" charset="0"/>
                <a:cs typeface="Arial" pitchFamily="34" charset="0"/>
              </a:rPr>
              <a:t>шинжийг</a:t>
            </a:r>
            <a:r>
              <a:rPr lang="en-US" sz="3200" dirty="0">
                <a:latin typeface="Arial" pitchFamily="34" charset="0"/>
                <a:cs typeface="Arial" pitchFamily="34" charset="0"/>
              </a:rPr>
              <a:t> </a:t>
            </a:r>
            <a:r>
              <a:rPr lang="en-US" sz="3200" dirty="0" err="1">
                <a:latin typeface="Arial" pitchFamily="34" charset="0"/>
                <a:cs typeface="Arial" pitchFamily="34" charset="0"/>
              </a:rPr>
              <a:t>танин</a:t>
            </a:r>
            <a:r>
              <a:rPr lang="en-US" sz="3200" dirty="0">
                <a:latin typeface="Arial" pitchFamily="34" charset="0"/>
                <a:cs typeface="Arial" pitchFamily="34" charset="0"/>
              </a:rPr>
              <a:t> </a:t>
            </a:r>
            <a:r>
              <a:rPr lang="en-US" sz="3200" dirty="0" err="1">
                <a:latin typeface="Arial" pitchFamily="34" charset="0"/>
                <a:cs typeface="Arial" pitchFamily="34" charset="0"/>
              </a:rPr>
              <a:t>мэдэх</a:t>
            </a:r>
            <a:r>
              <a:rPr lang="en-US" sz="3200" dirty="0">
                <a:latin typeface="Arial" pitchFamily="34" charset="0"/>
                <a:cs typeface="Arial" pitchFamily="34" charset="0"/>
              </a:rPr>
              <a:t>, </a:t>
            </a:r>
            <a:r>
              <a:rPr lang="en-US" sz="3200" dirty="0" err="1">
                <a:latin typeface="Arial" pitchFamily="34" charset="0"/>
                <a:cs typeface="Arial" pitchFamily="34" charset="0"/>
              </a:rPr>
              <a:t>хүртэх</a:t>
            </a:r>
            <a:r>
              <a:rPr lang="en-US" sz="3200" dirty="0">
                <a:latin typeface="Arial" pitchFamily="34" charset="0"/>
                <a:cs typeface="Arial" pitchFamily="34" charset="0"/>
              </a:rPr>
              <a:t> </a:t>
            </a:r>
            <a:r>
              <a:rPr lang="en-US" sz="3200" dirty="0" err="1">
                <a:latin typeface="Arial" pitchFamily="34" charset="0"/>
                <a:cs typeface="Arial" pitchFamily="34" charset="0"/>
              </a:rPr>
              <a:t>чадвар</a:t>
            </a:r>
            <a:r>
              <a:rPr lang="en-US" sz="3200" dirty="0">
                <a:latin typeface="Arial" pitchFamily="34" charset="0"/>
                <a:cs typeface="Arial" pitchFamily="34" charset="0"/>
              </a:rPr>
              <a:t> </a:t>
            </a:r>
            <a:r>
              <a:rPr lang="en-US" sz="3200" dirty="0" err="1">
                <a:latin typeface="Arial" pitchFamily="34" charset="0"/>
                <a:cs typeface="Arial" pitchFamily="34" charset="0"/>
              </a:rPr>
              <a:t>хөгжинө</a:t>
            </a:r>
            <a:r>
              <a:rPr lang="en-US" sz="3200" dirty="0" smtClean="0">
                <a:latin typeface="Arial" pitchFamily="34" charset="0"/>
                <a:cs typeface="Arial" pitchFamily="34" charset="0"/>
              </a:rPr>
              <a:t>.</a:t>
            </a:r>
            <a:endParaRPr lang="mn-MN" sz="3200" dirty="0" smtClean="0">
              <a:latin typeface="Arial" pitchFamily="34" charset="0"/>
              <a:cs typeface="Arial" pitchFamily="34" charset="0"/>
            </a:endParaRPr>
          </a:p>
          <a:p>
            <a:pPr>
              <a:buFont typeface="Arial" pitchFamily="34" charset="0"/>
              <a:buChar char="•"/>
            </a:pPr>
            <a:r>
              <a:rPr lang="en-US" sz="3200" dirty="0" err="1" smtClean="0">
                <a:solidFill>
                  <a:srgbClr val="7030A0"/>
                </a:solidFill>
                <a:latin typeface="Arial" pitchFamily="34" charset="0"/>
                <a:cs typeface="Arial" pitchFamily="34" charset="0"/>
              </a:rPr>
              <a:t>Үйлдлийн</a:t>
            </a:r>
            <a:r>
              <a:rPr lang="en-US" sz="3200" dirty="0" smtClean="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өмнөх</a:t>
            </a:r>
            <a:r>
              <a:rPr lang="en-US" sz="3200" dirty="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үе</a:t>
            </a:r>
            <a:r>
              <a:rPr lang="en-US" sz="3200" dirty="0">
                <a:solidFill>
                  <a:srgbClr val="7030A0"/>
                </a:solidFill>
                <a:latin typeface="Arial" pitchFamily="34" charset="0"/>
                <a:cs typeface="Arial" pitchFamily="34" charset="0"/>
              </a:rPr>
              <a:t> </a:t>
            </a:r>
            <a:r>
              <a:rPr lang="en-US" sz="3200" dirty="0">
                <a:latin typeface="Arial" pitchFamily="34" charset="0"/>
                <a:cs typeface="Arial" pitchFamily="34" charset="0"/>
              </a:rPr>
              <a:t>- 2-7 </a:t>
            </a:r>
            <a:r>
              <a:rPr lang="en-US" sz="3200" dirty="0" err="1">
                <a:latin typeface="Arial" pitchFamily="34" charset="0"/>
                <a:cs typeface="Arial" pitchFamily="34" charset="0"/>
              </a:rPr>
              <a:t>нас</a:t>
            </a:r>
            <a:r>
              <a:rPr lang="en-US" sz="3200" dirty="0">
                <a:latin typeface="Arial" pitchFamily="34" charset="0"/>
                <a:cs typeface="Arial" pitchFamily="34" charset="0"/>
              </a:rPr>
              <a:t> </a:t>
            </a:r>
            <a:r>
              <a:rPr lang="en-US" sz="3600" b="1" dirty="0" err="1">
                <a:latin typeface="Arial" pitchFamily="34" charset="0"/>
                <a:cs typeface="Arial" pitchFamily="34" charset="0"/>
              </a:rPr>
              <a:t>Хэл</a:t>
            </a:r>
            <a:r>
              <a:rPr lang="en-US" sz="3600" b="1" dirty="0">
                <a:latin typeface="Arial" pitchFamily="34" charset="0"/>
                <a:cs typeface="Arial" pitchFamily="34" charset="0"/>
              </a:rPr>
              <a:t> </a:t>
            </a:r>
            <a:r>
              <a:rPr lang="en-US" sz="3600" b="1" dirty="0" err="1">
                <a:latin typeface="Arial" pitchFamily="34" charset="0"/>
                <a:cs typeface="Arial" pitchFamily="34" charset="0"/>
              </a:rPr>
              <a:t>яриа</a:t>
            </a:r>
            <a:r>
              <a:rPr lang="en-US" sz="3600" b="1" dirty="0">
                <a:latin typeface="Arial" pitchFamily="34" charset="0"/>
                <a:cs typeface="Arial" pitchFamily="34" charset="0"/>
              </a:rPr>
              <a:t> </a:t>
            </a:r>
            <a:r>
              <a:rPr lang="en-US" sz="3200" dirty="0" err="1">
                <a:latin typeface="Arial" pitchFamily="34" charset="0"/>
                <a:cs typeface="Arial" pitchFamily="34" charset="0"/>
              </a:rPr>
              <a:t>эзэмшиж</a:t>
            </a:r>
            <a:r>
              <a:rPr lang="en-US" sz="3200" dirty="0">
                <a:latin typeface="Arial" pitchFamily="34" charset="0"/>
                <a:cs typeface="Arial" pitchFamily="34" charset="0"/>
              </a:rPr>
              <a:t> </a:t>
            </a:r>
            <a:r>
              <a:rPr lang="en-US" sz="3200" dirty="0" err="1">
                <a:latin typeface="Arial" pitchFamily="34" charset="0"/>
                <a:cs typeface="Arial" pitchFamily="34" charset="0"/>
              </a:rPr>
              <a:t>гадаад</a:t>
            </a:r>
            <a:r>
              <a:rPr lang="en-US" sz="3200" dirty="0">
                <a:latin typeface="Arial" pitchFamily="34" charset="0"/>
                <a:cs typeface="Arial" pitchFamily="34" charset="0"/>
              </a:rPr>
              <a:t> </a:t>
            </a:r>
            <a:r>
              <a:rPr lang="en-US" sz="3200" dirty="0" err="1">
                <a:latin typeface="Arial" pitchFamily="34" charset="0"/>
                <a:cs typeface="Arial" pitchFamily="34" charset="0"/>
              </a:rPr>
              <a:t>үйлдэл</a:t>
            </a:r>
            <a:r>
              <a:rPr lang="en-US" sz="3200" dirty="0">
                <a:latin typeface="Arial" pitchFamily="34" charset="0"/>
                <a:cs typeface="Arial" pitchFamily="34" charset="0"/>
              </a:rPr>
              <a:t> </a:t>
            </a:r>
            <a:r>
              <a:rPr lang="en-US" sz="3200" dirty="0" err="1">
                <a:latin typeface="Arial" pitchFamily="34" charset="0"/>
                <a:cs typeface="Arial" pitchFamily="34" charset="0"/>
              </a:rPr>
              <a:t>дотоодод</a:t>
            </a:r>
            <a:r>
              <a:rPr lang="en-US" sz="3200" dirty="0">
                <a:latin typeface="Arial" pitchFamily="34" charset="0"/>
                <a:cs typeface="Arial" pitchFamily="34" charset="0"/>
              </a:rPr>
              <a:t> </a:t>
            </a:r>
            <a:r>
              <a:rPr lang="en-US" sz="3200" dirty="0" err="1">
                <a:latin typeface="Arial" pitchFamily="34" charset="0"/>
                <a:cs typeface="Arial" pitchFamily="34" charset="0"/>
              </a:rPr>
              <a:t>шилжинэ</a:t>
            </a:r>
            <a:r>
              <a:rPr lang="en-US" sz="3200" dirty="0">
                <a:latin typeface="Arial" pitchFamily="34" charset="0"/>
                <a:cs typeface="Arial" pitchFamily="34" charset="0"/>
              </a:rPr>
              <a:t>. </a:t>
            </a:r>
            <a:endParaRPr lang="mn-MN" sz="3200" dirty="0" smtClean="0">
              <a:latin typeface="Arial" pitchFamily="34" charset="0"/>
              <a:cs typeface="Arial" pitchFamily="34" charset="0"/>
            </a:endParaRPr>
          </a:p>
          <a:p>
            <a:pPr>
              <a:buFont typeface="Arial" pitchFamily="34" charset="0"/>
              <a:buChar char="•"/>
            </a:pPr>
            <a:r>
              <a:rPr lang="en-US" sz="3200" dirty="0" err="1" smtClean="0">
                <a:solidFill>
                  <a:srgbClr val="7030A0"/>
                </a:solidFill>
                <a:latin typeface="Arial" pitchFamily="34" charset="0"/>
                <a:cs typeface="Arial" pitchFamily="34" charset="0"/>
              </a:rPr>
              <a:t>Тодорхой</a:t>
            </a:r>
            <a:r>
              <a:rPr lang="en-US" sz="3200" dirty="0" smtClean="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үйлдлийн</a:t>
            </a:r>
            <a:r>
              <a:rPr lang="en-US" sz="3200" dirty="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үе</a:t>
            </a:r>
            <a:r>
              <a:rPr lang="en-US" sz="3200" dirty="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шат</a:t>
            </a:r>
            <a:r>
              <a:rPr lang="en-US" sz="3200" dirty="0">
                <a:solidFill>
                  <a:srgbClr val="7030A0"/>
                </a:solidFill>
                <a:latin typeface="Arial" pitchFamily="34" charset="0"/>
                <a:cs typeface="Arial" pitchFamily="34" charset="0"/>
              </a:rPr>
              <a:t>. </a:t>
            </a:r>
            <a:r>
              <a:rPr lang="en-US" sz="3200" dirty="0">
                <a:latin typeface="Arial" pitchFamily="34" charset="0"/>
                <a:cs typeface="Arial" pitchFamily="34" charset="0"/>
              </a:rPr>
              <a:t>7,8-11,12 </a:t>
            </a:r>
            <a:r>
              <a:rPr lang="en-US" sz="3200" dirty="0" err="1">
                <a:latin typeface="Arial" pitchFamily="34" charset="0"/>
                <a:cs typeface="Arial" pitchFamily="34" charset="0"/>
              </a:rPr>
              <a:t>нас</a:t>
            </a:r>
            <a:r>
              <a:rPr lang="en-US" sz="3200" dirty="0">
                <a:latin typeface="Arial" pitchFamily="34" charset="0"/>
                <a:cs typeface="Arial" pitchFamily="34" charset="0"/>
              </a:rPr>
              <a:t> </a:t>
            </a:r>
            <a:r>
              <a:rPr lang="en-US" sz="3200" dirty="0" err="1">
                <a:latin typeface="Arial" pitchFamily="34" charset="0"/>
                <a:cs typeface="Arial" pitchFamily="34" charset="0"/>
              </a:rPr>
              <a:t>Ухамсартайгаар</a:t>
            </a:r>
            <a:r>
              <a:rPr lang="en-US" sz="3200" dirty="0">
                <a:latin typeface="Arial" pitchFamily="34" charset="0"/>
                <a:cs typeface="Arial" pitchFamily="34" charset="0"/>
              </a:rPr>
              <a:t> </a:t>
            </a:r>
            <a:r>
              <a:rPr lang="en-US" sz="3200" dirty="0" err="1">
                <a:latin typeface="Arial" pitchFamily="34" charset="0"/>
                <a:cs typeface="Arial" pitchFamily="34" charset="0"/>
              </a:rPr>
              <a:t>үйлдэл</a:t>
            </a:r>
            <a:r>
              <a:rPr lang="en-US" sz="3200" dirty="0">
                <a:latin typeface="Arial" pitchFamily="34" charset="0"/>
                <a:cs typeface="Arial" pitchFamily="34" charset="0"/>
              </a:rPr>
              <a:t> </a:t>
            </a:r>
            <a:r>
              <a:rPr lang="en-US" sz="3200" dirty="0" err="1" smtClean="0">
                <a:latin typeface="Arial" pitchFamily="34" charset="0"/>
                <a:cs typeface="Arial" pitchFamily="34" charset="0"/>
              </a:rPr>
              <a:t>хийнэ</a:t>
            </a:r>
            <a:endParaRPr lang="mn-MN" sz="3200" dirty="0" smtClean="0">
              <a:latin typeface="Arial" pitchFamily="34" charset="0"/>
              <a:cs typeface="Arial" pitchFamily="34" charset="0"/>
            </a:endParaRPr>
          </a:p>
          <a:p>
            <a:pPr>
              <a:buFont typeface="Arial" pitchFamily="34" charset="0"/>
              <a:buChar char="•"/>
            </a:pPr>
            <a:r>
              <a:rPr lang="en-US" sz="3200" dirty="0" err="1" smtClean="0">
                <a:solidFill>
                  <a:srgbClr val="7030A0"/>
                </a:solidFill>
                <a:latin typeface="Arial" pitchFamily="34" charset="0"/>
                <a:cs typeface="Arial" pitchFamily="34" charset="0"/>
              </a:rPr>
              <a:t>Хийсвэр</a:t>
            </a:r>
            <a:r>
              <a:rPr lang="en-US" sz="3200" dirty="0" smtClean="0">
                <a:solidFill>
                  <a:srgbClr val="7030A0"/>
                </a:solidFill>
                <a:latin typeface="Arial" pitchFamily="34" charset="0"/>
                <a:cs typeface="Arial" pitchFamily="34" charset="0"/>
              </a:rPr>
              <a:t> </a:t>
            </a:r>
            <a:r>
              <a:rPr lang="en-US" sz="3200" dirty="0" err="1">
                <a:solidFill>
                  <a:srgbClr val="7030A0"/>
                </a:solidFill>
                <a:latin typeface="Arial" pitchFamily="34" charset="0"/>
                <a:cs typeface="Arial" pitchFamily="34" charset="0"/>
              </a:rPr>
              <a:t>үйлдэл</a:t>
            </a:r>
            <a:r>
              <a:rPr lang="en-US" sz="3200" dirty="0">
                <a:solidFill>
                  <a:srgbClr val="7030A0"/>
                </a:solidFill>
                <a:latin typeface="Arial" pitchFamily="34" charset="0"/>
                <a:cs typeface="Arial" pitchFamily="34" charset="0"/>
              </a:rPr>
              <a:t> </a:t>
            </a:r>
            <a:r>
              <a:rPr lang="en-US" sz="3200" dirty="0">
                <a:latin typeface="Arial" pitchFamily="34" charset="0"/>
                <a:cs typeface="Arial" pitchFamily="34" charset="0"/>
              </a:rPr>
              <a:t>- 12-14,15 </a:t>
            </a:r>
            <a:r>
              <a:rPr lang="en-US" sz="3200" dirty="0" err="1">
                <a:latin typeface="Arial" pitchFamily="34" charset="0"/>
                <a:cs typeface="Arial" pitchFamily="34" charset="0"/>
              </a:rPr>
              <a:t>нас</a:t>
            </a:r>
            <a:r>
              <a:rPr lang="en-US" sz="3200" dirty="0">
                <a:latin typeface="Arial" pitchFamily="34" charset="0"/>
                <a:cs typeface="Arial" pitchFamily="34" charset="0"/>
              </a:rPr>
              <a:t> </a:t>
            </a:r>
            <a:r>
              <a:rPr lang="en-US" sz="3200" dirty="0" err="1">
                <a:latin typeface="Arial" pitchFamily="34" charset="0"/>
                <a:cs typeface="Arial" pitchFamily="34" charset="0"/>
              </a:rPr>
              <a:t>Логикийн</a:t>
            </a:r>
            <a:r>
              <a:rPr lang="en-US" sz="3200" dirty="0">
                <a:latin typeface="Arial" pitchFamily="34" charset="0"/>
                <a:cs typeface="Arial" pitchFamily="34" charset="0"/>
              </a:rPr>
              <a:t> </a:t>
            </a:r>
            <a:r>
              <a:rPr lang="en-US" sz="3200" dirty="0" err="1">
                <a:latin typeface="Arial" pitchFamily="34" charset="0"/>
                <a:cs typeface="Arial" pitchFamily="34" charset="0"/>
              </a:rPr>
              <a:t>хувьд</a:t>
            </a:r>
            <a:r>
              <a:rPr lang="en-US" sz="3200" dirty="0">
                <a:latin typeface="Arial" pitchFamily="34" charset="0"/>
                <a:cs typeface="Arial" pitchFamily="34" charset="0"/>
              </a:rPr>
              <a:t> </a:t>
            </a:r>
            <a:r>
              <a:rPr lang="en-US" sz="3200" dirty="0" err="1">
                <a:latin typeface="Arial" pitchFamily="34" charset="0"/>
                <a:cs typeface="Arial" pitchFamily="34" charset="0"/>
              </a:rPr>
              <a:t>бодолцож</a:t>
            </a:r>
            <a:r>
              <a:rPr lang="en-US" sz="3200" dirty="0">
                <a:latin typeface="Arial" pitchFamily="34" charset="0"/>
                <a:cs typeface="Arial" pitchFamily="34" charset="0"/>
              </a:rPr>
              <a:t> </a:t>
            </a:r>
            <a:r>
              <a:rPr lang="en-US" sz="3200" dirty="0" err="1">
                <a:latin typeface="Arial" pitchFamily="34" charset="0"/>
                <a:cs typeface="Arial" pitchFamily="34" charset="0"/>
              </a:rPr>
              <a:t>дүгнэлт</a:t>
            </a:r>
            <a:r>
              <a:rPr lang="en-US" sz="3200" dirty="0">
                <a:latin typeface="Arial" pitchFamily="34" charset="0"/>
                <a:cs typeface="Arial" pitchFamily="34" charset="0"/>
              </a:rPr>
              <a:t> </a:t>
            </a:r>
            <a:r>
              <a:rPr lang="en-US" sz="3200" dirty="0" err="1">
                <a:latin typeface="Arial" pitchFamily="34" charset="0"/>
                <a:cs typeface="Arial" pitchFamily="34" charset="0"/>
              </a:rPr>
              <a:t>гаргана</a:t>
            </a:r>
            <a:r>
              <a:rPr lang="en-US" sz="3200" dirty="0">
                <a:latin typeface="Arial" pitchFamily="34" charset="0"/>
                <a:cs typeface="Arial" pitchFamily="34" charset="0"/>
              </a:rPr>
              <a:t>. </a:t>
            </a:r>
            <a:r>
              <a:rPr lang="en-US" sz="3200" dirty="0" err="1">
                <a:latin typeface="Arial" pitchFamily="34" charset="0"/>
                <a:cs typeface="Arial" pitchFamily="34" charset="0"/>
              </a:rPr>
              <a:t>Оюуны</a:t>
            </a:r>
            <a:r>
              <a:rPr lang="en-US" sz="3200" dirty="0">
                <a:latin typeface="Arial" pitchFamily="34" charset="0"/>
                <a:cs typeface="Arial" pitchFamily="34" charset="0"/>
              </a:rPr>
              <a:t> </a:t>
            </a:r>
            <a:r>
              <a:rPr lang="en-US" sz="3200" dirty="0" err="1">
                <a:latin typeface="Arial" pitchFamily="34" charset="0"/>
                <a:cs typeface="Arial" pitchFamily="34" charset="0"/>
              </a:rPr>
              <a:t>үйлдлийг</a:t>
            </a:r>
            <a:r>
              <a:rPr lang="en-US" sz="3200" dirty="0">
                <a:latin typeface="Arial" pitchFamily="34" charset="0"/>
                <a:cs typeface="Arial" pitchFamily="34" charset="0"/>
              </a:rPr>
              <a:t> </a:t>
            </a:r>
            <a:r>
              <a:rPr lang="en-US" sz="3200" dirty="0" err="1">
                <a:latin typeface="Arial" pitchFamily="34" charset="0"/>
                <a:cs typeface="Arial" pitchFamily="34" charset="0"/>
              </a:rPr>
              <a:t>гүйцэтгэх</a:t>
            </a:r>
            <a:r>
              <a:rPr lang="en-US" sz="3200" dirty="0">
                <a:latin typeface="Arial" pitchFamily="34" charset="0"/>
                <a:cs typeface="Arial" pitchFamily="34" charset="0"/>
              </a:rPr>
              <a:t> </a:t>
            </a:r>
            <a:r>
              <a:rPr lang="en-US" sz="3200" dirty="0" err="1">
                <a:latin typeface="Arial" pitchFamily="34" charset="0"/>
                <a:cs typeface="Arial" pitchFamily="34" charset="0"/>
              </a:rPr>
              <a:t>чадвар</a:t>
            </a:r>
            <a:r>
              <a:rPr lang="en-US" sz="3200" dirty="0">
                <a:latin typeface="Arial" pitchFamily="34" charset="0"/>
                <a:cs typeface="Arial" pitchFamily="34" charset="0"/>
              </a:rPr>
              <a:t> </a:t>
            </a:r>
            <a:r>
              <a:rPr lang="en-US" sz="3200" dirty="0" err="1" smtClean="0">
                <a:latin typeface="Arial" pitchFamily="34" charset="0"/>
                <a:cs typeface="Arial" pitchFamily="34" charset="0"/>
              </a:rPr>
              <a:t>төлөвшинө</a:t>
            </a:r>
            <a:r>
              <a:rPr lang="mn-MN" sz="3200" dirty="0" smtClean="0">
                <a:latin typeface="Arial" pitchFamily="34" charset="0"/>
                <a:cs typeface="Arial" pitchFamily="34" charset="0"/>
              </a:rPr>
              <a:t>.</a:t>
            </a:r>
            <a:endParaRPr lang="en-US" sz="320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553340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Ganaa\Documents\ХЭЛ ЯРИА\images (3).jp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685800" y="838200"/>
            <a:ext cx="7772400" cy="38862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1143000" y="5181600"/>
            <a:ext cx="6858000" cy="830997"/>
          </a:xfrm>
          <a:prstGeom prst="rect">
            <a:avLst/>
          </a:prstGeom>
          <a:noFill/>
        </p:spPr>
        <p:txBody>
          <a:bodyPr wrap="square" rtlCol="0">
            <a:spAutoFit/>
          </a:bodyPr>
          <a:lstStyle/>
          <a:p>
            <a:pPr algn="ctr"/>
            <a:r>
              <a:rPr lang="mn-MN" sz="2400" b="1" i="1" dirty="0" smtClean="0">
                <a:latin typeface="Arial" pitchFamily="34" charset="0"/>
                <a:cs typeface="Arial" pitchFamily="34" charset="0"/>
              </a:rPr>
              <a:t>Ж. Пиажегийн </a:t>
            </a:r>
            <a:r>
              <a:rPr lang="mn-MN" sz="2400" b="1" i="1" dirty="0" smtClean="0">
                <a:latin typeface="Arial" pitchFamily="34" charset="0"/>
                <a:cs typeface="Arial" pitchFamily="34" charset="0"/>
              </a:rPr>
              <a:t>хүүхдийн </a:t>
            </a:r>
            <a:r>
              <a:rPr lang="mn-MN" sz="2400" b="1" i="1" dirty="0">
                <a:latin typeface="Arial" pitchFamily="34" charset="0"/>
                <a:cs typeface="Arial" pitchFamily="34" charset="0"/>
              </a:rPr>
              <a:t>хэл </a:t>
            </a:r>
            <a:r>
              <a:rPr lang="mn-MN" sz="2400" b="1" i="1" dirty="0" smtClean="0">
                <a:latin typeface="Arial" pitchFamily="34" charset="0"/>
                <a:cs typeface="Arial" pitchFamily="34" charset="0"/>
              </a:rPr>
              <a:t>ярианы хөгжлийн талаарх </a:t>
            </a:r>
            <a:r>
              <a:rPr lang="mn-MN" sz="2400" b="1" i="1" dirty="0">
                <a:latin typeface="Arial" pitchFamily="34" charset="0"/>
                <a:cs typeface="Arial" pitchFamily="34" charset="0"/>
              </a:rPr>
              <a:t>үзэл </a:t>
            </a:r>
            <a:r>
              <a:rPr lang="mn-MN" sz="2400" b="1" i="1" dirty="0" smtClean="0">
                <a:latin typeface="Arial" pitchFamily="34" charset="0"/>
                <a:cs typeface="Arial" pitchFamily="34" charset="0"/>
              </a:rPr>
              <a:t>баримтлал</a:t>
            </a:r>
            <a:endParaRPr lang="en-US" sz="2400" dirty="0"/>
          </a:p>
        </p:txBody>
      </p:sp>
    </p:spTree>
    <p:custDataLst>
      <p:tags r:id="rId1"/>
    </p:custDataLst>
    <p:extLst>
      <p:ext uri="{BB962C8B-B14F-4D97-AF65-F5344CB8AC3E}">
        <p14:creationId xmlns:p14="http://schemas.microsoft.com/office/powerpoint/2010/main" xmlns="" val="2655239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762000"/>
            <a:ext cx="6934200" cy="5257800"/>
          </a:xfrm>
        </p:spPr>
        <p:txBody>
          <a:bodyPr>
            <a:normAutofit fontScale="77500" lnSpcReduction="20000"/>
          </a:bodyPr>
          <a:lstStyle/>
          <a:p>
            <a:pPr marL="514350" indent="-514350">
              <a:lnSpc>
                <a:spcPct val="150000"/>
              </a:lnSpc>
              <a:buAutoNum type="arabicPeriod"/>
            </a:pPr>
            <a:r>
              <a:rPr lang="mn-MN" sz="3200" dirty="0" smtClean="0">
                <a:latin typeface="Arial" pitchFamily="34" charset="0"/>
                <a:cs typeface="Arial" pitchFamily="34" charset="0"/>
              </a:rPr>
              <a:t>“</a:t>
            </a:r>
            <a:r>
              <a:rPr lang="mn-MN" sz="3200" dirty="0" smtClean="0">
                <a:latin typeface="Arial" pitchFamily="34" charset="0"/>
                <a:cs typeface="Arial" pitchFamily="34" charset="0"/>
              </a:rPr>
              <a:t>Хүүхдийн хэл ярианы хөгжил сэтгэхүйн хөгжлийн түвшингээс хамаарахаас бус эргэх хамаарал байх ёсгүй” хэмээн үзсэн</a:t>
            </a:r>
            <a:r>
              <a:rPr lang="mn-MN" sz="3200" dirty="0" smtClean="0">
                <a:latin typeface="Arial" pitchFamily="34" charset="0"/>
                <a:cs typeface="Arial" pitchFamily="34" charset="0"/>
              </a:rPr>
              <a:t>.</a:t>
            </a:r>
          </a:p>
          <a:p>
            <a:pPr marL="514350" indent="-514350">
              <a:lnSpc>
                <a:spcPct val="150000"/>
              </a:lnSpc>
              <a:buFont typeface="Brush Script MT" pitchFamily="66" charset="0"/>
              <a:buAutoNum type="arabicPeriod"/>
            </a:pPr>
            <a:r>
              <a:rPr lang="mn-MN" sz="3200" dirty="0" smtClean="0">
                <a:latin typeface="Arial" pitchFamily="34" charset="0"/>
                <a:cs typeface="Arial" pitchFamily="34" charset="0"/>
              </a:rPr>
              <a:t>“</a:t>
            </a:r>
            <a:r>
              <a:rPr lang="mn-MN" sz="3200" dirty="0" smtClean="0">
                <a:latin typeface="Arial" pitchFamily="34" charset="0"/>
                <a:cs typeface="Arial" pitchFamily="34" charset="0"/>
              </a:rPr>
              <a:t>Хүүхдийн өөртөө хандсан яриа аажмаар арилж үгүй болж байгаа нь хүүхдэд насанд хүрсэн хүний логик сэтгэлгээ төлөвшиж байгаа шинж тэмдэг” гэж үзсэн</a:t>
            </a:r>
            <a:r>
              <a:rPr lang="mn-MN" sz="3200" dirty="0" smtClean="0">
                <a:latin typeface="Arial" pitchFamily="34" charset="0"/>
                <a:cs typeface="Arial" pitchFamily="34" charset="0"/>
              </a:rPr>
              <a:t>.</a:t>
            </a:r>
          </a:p>
          <a:p>
            <a:pPr marL="514350" indent="-514350">
              <a:lnSpc>
                <a:spcPct val="150000"/>
              </a:lnSpc>
              <a:buFont typeface="Brush Script MT" pitchFamily="66" charset="0"/>
              <a:buAutoNum type="arabicPeriod"/>
            </a:pPr>
            <a:r>
              <a:rPr lang="mn-MN" sz="3200" dirty="0" smtClean="0">
                <a:latin typeface="Arial" pitchFamily="34" charset="0"/>
                <a:cs typeface="Arial" pitchFamily="34" charset="0"/>
              </a:rPr>
              <a:t>“</a:t>
            </a:r>
            <a:r>
              <a:rPr lang="mn-MN" sz="3200" dirty="0" smtClean="0">
                <a:latin typeface="Arial" pitchFamily="34" charset="0"/>
                <a:cs typeface="Arial" pitchFamily="34" charset="0"/>
              </a:rPr>
              <a:t>Юмыг төлөөлүүлэн орлуулах чадвар нь хэл яриа эзэмших, ярьж сурах чадварыг нэгэн зэрэг илтгэж байдаг”.</a:t>
            </a:r>
            <a:endParaRPr lang="en-US" sz="3200" dirty="0" smtClean="0">
              <a:latin typeface="Arial" pitchFamily="34" charset="0"/>
              <a:cs typeface="Arial" pitchFamily="34" charset="0"/>
            </a:endParaRPr>
          </a:p>
          <a:p>
            <a:pPr marL="514350" indent="-514350">
              <a:lnSpc>
                <a:spcPct val="150000"/>
              </a:lnSpc>
              <a:buFont typeface="Brush Script MT" pitchFamily="66" charset="0"/>
              <a:buAutoNum type="arabicPeriod"/>
            </a:pPr>
            <a:endParaRPr lang="en-US" sz="3200" dirty="0" smtClean="0">
              <a:latin typeface="Arial" pitchFamily="34" charset="0"/>
              <a:cs typeface="Arial" pitchFamily="34" charset="0"/>
            </a:endParaRPr>
          </a:p>
          <a:p>
            <a:pPr marL="514350" indent="-514350">
              <a:lnSpc>
                <a:spcPct val="150000"/>
              </a:lnSpc>
              <a:buAutoNum type="arabicPeriod"/>
            </a:pPr>
            <a:endParaRPr lang="mn-MN" sz="3200" dirty="0" smtClea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29698148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478</TotalTime>
  <Words>274</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Pushpin</vt:lpstr>
      <vt:lpstr>Хөрвөх 2 жилийн 2-2</vt:lpstr>
      <vt:lpstr>Slide 2</vt:lpstr>
      <vt:lpstr>АГУУЛГА</vt:lpstr>
      <vt:lpstr>Slide 4</vt:lpstr>
      <vt:lpstr>Slide 5</vt:lpstr>
      <vt:lpstr>Slide 6</vt:lpstr>
      <vt:lpstr>Тэрбээр хүүхдийн оюун ухааны хөгжлийг 4 түвшинд авч үзсэн</vt:lpstr>
      <vt:lpstr>Slide 8</vt:lpstr>
      <vt:lpstr>Slide 9</vt:lpstr>
      <vt:lpstr>Түүний бүтээлүүдээс</vt:lpstr>
      <vt:lpstr>Slide 11</vt:lpstr>
      <vt:lpstr>Ж.Пиажегийн хөшөө /Швейцарь/</vt:lpstr>
      <vt:lpstr>НОМ ЗҮЙ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Ganaa</dc:creator>
  <cp:lastModifiedBy>Welcome</cp:lastModifiedBy>
  <cp:revision>87</cp:revision>
  <dcterms:created xsi:type="dcterms:W3CDTF">2015-10-31T11:13:25Z</dcterms:created>
  <dcterms:modified xsi:type="dcterms:W3CDTF">2015-11-08T02:31:31Z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7EE462D2-D65D-4BA5-88E5-E050F24C88A5</vt:lpwstr>
  </property>
  <property fmtid="{D5CDD505-2E9C-101B-9397-08002B2CF9AE}" pid="3" name="ArticulatePath">
    <vt:lpwstr>Jean Piaget</vt:lpwstr>
  </property>
</Properties>
</file>